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charts/colors10.xml" ContentType="application/vnd.ms-office.chartcolorstyle+xml"/>
  <Override PartName="/ppt/charts/style9.xml" ContentType="application/vnd.ms-office.chartstyle+xml"/>
  <Override PartName="/ppt/charts/style7.xml" ContentType="application/vnd.ms-office.chartstyl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charts/colors9.xml" ContentType="application/vnd.ms-office.chartcolorstyl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charts/style10.xml" ContentType="application/vnd.ms-office.chartstyle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hart4.xml" ContentType="application/vnd.openxmlformats-officedocument.drawingml.chart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9" r:id="rId3"/>
    <p:sldId id="260" r:id="rId4"/>
    <p:sldId id="273" r:id="rId5"/>
    <p:sldId id="261" r:id="rId6"/>
    <p:sldId id="274" r:id="rId7"/>
    <p:sldId id="262" r:id="rId8"/>
    <p:sldId id="275" r:id="rId9"/>
    <p:sldId id="263" r:id="rId10"/>
    <p:sldId id="276" r:id="rId11"/>
    <p:sldId id="264" r:id="rId12"/>
    <p:sldId id="277" r:id="rId13"/>
    <p:sldId id="265" r:id="rId14"/>
    <p:sldId id="266" r:id="rId15"/>
    <p:sldId id="267" r:id="rId16"/>
    <p:sldId id="288" r:id="rId17"/>
    <p:sldId id="268" r:id="rId18"/>
    <p:sldId id="281" r:id="rId19"/>
    <p:sldId id="269" r:id="rId20"/>
    <p:sldId id="270" r:id="rId21"/>
    <p:sldId id="271" r:id="rId22"/>
    <p:sldId id="289" r:id="rId23"/>
    <p:sldId id="290" r:id="rId24"/>
    <p:sldId id="291" r:id="rId25"/>
    <p:sldId id="272" r:id="rId26"/>
    <p:sldId id="285" r:id="rId27"/>
    <p:sldId id="287" r:id="rId28"/>
    <p:sldId id="286" r:id="rId2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PREVENCION\Desktop\PROGRAMAS%20Y%20ACCIONES\TRANSPARENCIA\GRAFICAS%20TRANSPARENCIA%202018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C:\Users\PREVENCION\Desktop\PROGRAMAS%20Y%20ACCIONES\TRANSPARENCIA\GRAFICAS%20TRANSPARENCIA%2020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PREVENCION\Desktop\PROGRAMAS%20Y%20ACCIONES\TRANSPARENCIA\GRAFICAS%20TRANSPARENCIA%2020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PREVENCION\Desktop\PROGRAMAS%20Y%20ACCIONES\TRANSPARENCIA\GRAFICAS%20TRANSPARENCIA%202018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PREVENCION\Desktop\PROGRAMAS%20Y%20ACCIONES\TRANSPARENCIA\GRAFICAS%20TRANSPARENCIA%202018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PREVENCION\Desktop\PROGRAMAS%20Y%20ACCIONES\TRANSPARENCIA\GRAFICAS%20TRANSPARENCIA%202018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PREVENCION\Desktop\PROGRAMAS%20Y%20ACCIONES\TRANSPARENCIA\GRAFICAS%20TRANSPARENCIA%202018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PREVENCION\Desktop\PROGRAMAS%20Y%20ACCIONES\TRANSPARENCIA\GRAFICAS%20TRANSPARENCIA%202018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PREVENCION\Desktop\PROGRAMAS%20Y%20ACCIONES\TRANSPARENCIA\GRAFICAS%20TRANSPARENCIA%202018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C:\Users\PREVENCION\Desktop\PROGRAMAS%20Y%20ACCIONES\TRANSPARENCIA\GRAFICAS%20TRANSPARENCIA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D.A.R.E.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Hoja1!$C$8:$C$20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Hoja1!$D$8:$D$20</c:f>
              <c:numCache>
                <c:formatCode>General</c:formatCode>
                <c:ptCount val="13"/>
                <c:pt idx="0">
                  <c:v>428</c:v>
                </c:pt>
                <c:pt idx="1">
                  <c:v>206</c:v>
                </c:pt>
                <c:pt idx="2">
                  <c:v>144</c:v>
                </c:pt>
                <c:pt idx="3">
                  <c:v>105</c:v>
                </c:pt>
                <c:pt idx="4">
                  <c:v>224</c:v>
                </c:pt>
                <c:pt idx="5">
                  <c:v>443</c:v>
                </c:pt>
                <c:pt idx="6">
                  <c:v>0</c:v>
                </c:pt>
                <c:pt idx="7">
                  <c:v>0</c:v>
                </c:pt>
                <c:pt idx="8">
                  <c:v>561</c:v>
                </c:pt>
              </c:numCache>
            </c:numRef>
          </c:val>
        </c:ser>
        <c:dLbls>
          <c:showVal val="1"/>
        </c:dLbls>
        <c:gapDepth val="176"/>
        <c:shape val="cylinder"/>
        <c:axId val="83314944"/>
        <c:axId val="83345408"/>
        <c:axId val="0"/>
      </c:bar3DChart>
      <c:catAx>
        <c:axId val="833149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83345408"/>
        <c:crosses val="autoZero"/>
        <c:auto val="1"/>
        <c:lblAlgn val="ctr"/>
        <c:lblOffset val="100"/>
      </c:catAx>
      <c:valAx>
        <c:axId val="8334540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3314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Limpieza</a:t>
            </a:r>
            <a:r>
              <a:rPr lang="es-MX" baseline="0"/>
              <a:t> de Plazas</a:t>
            </a:r>
            <a:endParaRPr lang="es-MX"/>
          </a:p>
        </c:rich>
      </c:tx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Hoja1!$C$241:$C$253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Hoja1!$D$241:$D$253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Val val="1"/>
        </c:dLbls>
        <c:gapDepth val="176"/>
        <c:shape val="cylinder"/>
        <c:axId val="92012928"/>
        <c:axId val="92014464"/>
        <c:axId val="0"/>
      </c:bar3DChart>
      <c:catAx>
        <c:axId val="920129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2014464"/>
        <c:crosses val="autoZero"/>
        <c:auto val="1"/>
        <c:lblAlgn val="ctr"/>
        <c:lblOffset val="100"/>
      </c:catAx>
      <c:valAx>
        <c:axId val="9201446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2012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Educacion</a:t>
            </a:r>
            <a:r>
              <a:rPr lang="es-MX" baseline="0"/>
              <a:t> Vial</a:t>
            </a:r>
            <a:endParaRPr lang="es-MX"/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Hoja1!$C$47:$C$59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Hoja1!$D$47:$D$59</c:f>
              <c:numCache>
                <c:formatCode>General</c:formatCode>
                <c:ptCount val="13"/>
                <c:pt idx="0">
                  <c:v>396</c:v>
                </c:pt>
                <c:pt idx="1">
                  <c:v>406</c:v>
                </c:pt>
                <c:pt idx="2">
                  <c:v>945</c:v>
                </c:pt>
                <c:pt idx="3">
                  <c:v>278</c:v>
                </c:pt>
                <c:pt idx="4">
                  <c:v>539</c:v>
                </c:pt>
                <c:pt idx="5">
                  <c:v>675</c:v>
                </c:pt>
                <c:pt idx="6">
                  <c:v>0</c:v>
                </c:pt>
                <c:pt idx="7">
                  <c:v>0</c:v>
                </c:pt>
                <c:pt idx="8">
                  <c:v>472</c:v>
                </c:pt>
              </c:numCache>
            </c:numRef>
          </c:val>
        </c:ser>
        <c:dLbls>
          <c:showVal val="1"/>
        </c:dLbls>
        <c:gapDepth val="176"/>
        <c:shape val="cylinder"/>
        <c:axId val="90329472"/>
        <c:axId val="90331008"/>
        <c:axId val="0"/>
      </c:bar3DChart>
      <c:catAx>
        <c:axId val="903294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0331008"/>
        <c:crosses val="autoZero"/>
        <c:auto val="1"/>
        <c:lblAlgn val="ctr"/>
        <c:lblOffset val="100"/>
      </c:catAx>
      <c:valAx>
        <c:axId val="9033100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0329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Operacion</a:t>
            </a:r>
            <a:r>
              <a:rPr lang="es-MX" baseline="0"/>
              <a:t> Mochila</a:t>
            </a:r>
            <a:endParaRPr lang="es-MX"/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Hoja1!$C$29:$C$41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Hoja1!$D$29:$D$41</c:f>
              <c:numCache>
                <c:formatCode>General</c:formatCode>
                <c:ptCount val="13"/>
                <c:pt idx="0">
                  <c:v>2021</c:v>
                </c:pt>
                <c:pt idx="1">
                  <c:v>3844</c:v>
                </c:pt>
                <c:pt idx="2">
                  <c:v>2769</c:v>
                </c:pt>
                <c:pt idx="3">
                  <c:v>2001</c:v>
                </c:pt>
                <c:pt idx="4">
                  <c:v>791</c:v>
                </c:pt>
                <c:pt idx="5">
                  <c:v>736</c:v>
                </c:pt>
                <c:pt idx="6">
                  <c:v>0</c:v>
                </c:pt>
                <c:pt idx="7">
                  <c:v>0</c:v>
                </c:pt>
                <c:pt idx="8">
                  <c:v>1676</c:v>
                </c:pt>
              </c:numCache>
            </c:numRef>
          </c:val>
        </c:ser>
        <c:dLbls>
          <c:showVal val="1"/>
        </c:dLbls>
        <c:gapDepth val="176"/>
        <c:shape val="cylinder"/>
        <c:axId val="90368256"/>
        <c:axId val="90710016"/>
        <c:axId val="0"/>
      </c:bar3DChart>
      <c:catAx>
        <c:axId val="903682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0710016"/>
        <c:crosses val="autoZero"/>
        <c:auto val="1"/>
        <c:lblAlgn val="ctr"/>
        <c:lblOffset val="100"/>
      </c:catAx>
      <c:valAx>
        <c:axId val="9071001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0368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 smtClean="0"/>
              <a:t>Platicas</a:t>
            </a:r>
            <a:r>
              <a:rPr lang="es-MX" baseline="0" dirty="0" smtClean="0"/>
              <a:t> Preventivas</a:t>
            </a:r>
            <a:endParaRPr lang="es-MX" dirty="0"/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Hoja1!$C$66:$C$78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Hoja1!$D$66:$D$78</c:f>
              <c:numCache>
                <c:formatCode>General</c:formatCode>
                <c:ptCount val="13"/>
                <c:pt idx="0">
                  <c:v>5842</c:v>
                </c:pt>
                <c:pt idx="1">
                  <c:v>7459</c:v>
                </c:pt>
                <c:pt idx="2">
                  <c:v>10018</c:v>
                </c:pt>
                <c:pt idx="3">
                  <c:v>6395</c:v>
                </c:pt>
                <c:pt idx="4">
                  <c:v>7285</c:v>
                </c:pt>
                <c:pt idx="5">
                  <c:v>4461</c:v>
                </c:pt>
                <c:pt idx="6">
                  <c:v>0</c:v>
                </c:pt>
                <c:pt idx="7">
                  <c:v>0</c:v>
                </c:pt>
                <c:pt idx="8">
                  <c:v>7047</c:v>
                </c:pt>
              </c:numCache>
            </c:numRef>
          </c:val>
        </c:ser>
        <c:dLbls>
          <c:showVal val="1"/>
        </c:dLbls>
        <c:gapDepth val="176"/>
        <c:shape val="cylinder"/>
        <c:axId val="90747264"/>
        <c:axId val="90748800"/>
        <c:axId val="0"/>
      </c:bar3DChart>
      <c:catAx>
        <c:axId val="907472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0748800"/>
        <c:crosses val="autoZero"/>
        <c:auto val="1"/>
        <c:lblAlgn val="ctr"/>
        <c:lblOffset val="100"/>
      </c:catAx>
      <c:valAx>
        <c:axId val="9074880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0747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Taller</a:t>
            </a:r>
            <a:r>
              <a:rPr lang="es-MX" baseline="0"/>
              <a:t> para Padres</a:t>
            </a:r>
            <a:endParaRPr lang="es-MX"/>
          </a:p>
        </c:rich>
      </c:tx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Hoja1!$C$85:$C$97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Hoja1!$D$85:$D$97</c:f>
              <c:numCache>
                <c:formatCode>General</c:formatCode>
                <c:ptCount val="13"/>
                <c:pt idx="0">
                  <c:v>517</c:v>
                </c:pt>
                <c:pt idx="1">
                  <c:v>492</c:v>
                </c:pt>
                <c:pt idx="2">
                  <c:v>378</c:v>
                </c:pt>
                <c:pt idx="3">
                  <c:v>350</c:v>
                </c:pt>
                <c:pt idx="4">
                  <c:v>366</c:v>
                </c:pt>
                <c:pt idx="5">
                  <c:v>266</c:v>
                </c:pt>
                <c:pt idx="6">
                  <c:v>0</c:v>
                </c:pt>
                <c:pt idx="7">
                  <c:v>0</c:v>
                </c:pt>
                <c:pt idx="8">
                  <c:v>221</c:v>
                </c:pt>
              </c:numCache>
            </c:numRef>
          </c:val>
        </c:ser>
        <c:dLbls>
          <c:showVal val="1"/>
        </c:dLbls>
        <c:gapDepth val="176"/>
        <c:shape val="cylinder"/>
        <c:axId val="91900160"/>
        <c:axId val="91906048"/>
        <c:axId val="0"/>
      </c:bar3DChart>
      <c:catAx>
        <c:axId val="919001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1906048"/>
        <c:crosses val="autoZero"/>
        <c:auto val="1"/>
        <c:lblAlgn val="ctr"/>
        <c:lblOffset val="100"/>
      </c:catAx>
      <c:valAx>
        <c:axId val="9190604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190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CAIPA</a:t>
            </a:r>
          </a:p>
        </c:rich>
      </c:tx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Hoja1!$C$145:$C$157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Hoja1!$D$145:$D$157</c:f>
              <c:numCache>
                <c:formatCode>General</c:formatCode>
                <c:ptCount val="13"/>
                <c:pt idx="0">
                  <c:v>167</c:v>
                </c:pt>
                <c:pt idx="1">
                  <c:v>166</c:v>
                </c:pt>
                <c:pt idx="2">
                  <c:v>170</c:v>
                </c:pt>
                <c:pt idx="3">
                  <c:v>157</c:v>
                </c:pt>
                <c:pt idx="4">
                  <c:v>171</c:v>
                </c:pt>
                <c:pt idx="5">
                  <c:v>133</c:v>
                </c:pt>
                <c:pt idx="6">
                  <c:v>116</c:v>
                </c:pt>
                <c:pt idx="7">
                  <c:v>122</c:v>
                </c:pt>
                <c:pt idx="8">
                  <c:v>149</c:v>
                </c:pt>
              </c:numCache>
            </c:numRef>
          </c:val>
        </c:ser>
        <c:dLbls>
          <c:showVal val="1"/>
        </c:dLbls>
        <c:gapDepth val="176"/>
        <c:shape val="cylinder"/>
        <c:axId val="92090752"/>
        <c:axId val="92092288"/>
        <c:axId val="0"/>
      </c:bar3DChart>
      <c:catAx>
        <c:axId val="920907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2092288"/>
        <c:crosses val="autoZero"/>
        <c:auto val="1"/>
        <c:lblAlgn val="ctr"/>
        <c:lblOffset val="100"/>
      </c:catAx>
      <c:valAx>
        <c:axId val="9209228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2090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Campamentos</a:t>
            </a:r>
            <a:r>
              <a:rPr lang="es-MX" baseline="0"/>
              <a:t> de Verano</a:t>
            </a:r>
            <a:endParaRPr lang="es-MX"/>
          </a:p>
        </c:rich>
      </c:tx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Hoja1!$C$165:$C$177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Hoja1!$D$165:$D$177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53</c:v>
                </c:pt>
                <c:pt idx="7">
                  <c:v>11</c:v>
                </c:pt>
                <c:pt idx="8">
                  <c:v>0</c:v>
                </c:pt>
              </c:numCache>
            </c:numRef>
          </c:val>
        </c:ser>
        <c:dLbls>
          <c:showVal val="1"/>
        </c:dLbls>
        <c:gapDepth val="176"/>
        <c:shape val="cylinder"/>
        <c:axId val="92117248"/>
        <c:axId val="92127232"/>
        <c:axId val="0"/>
      </c:bar3DChart>
      <c:catAx>
        <c:axId val="921172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2127232"/>
        <c:crosses val="autoZero"/>
        <c:auto val="1"/>
        <c:lblAlgn val="ctr"/>
        <c:lblOffset val="100"/>
      </c:catAx>
      <c:valAx>
        <c:axId val="9212723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2117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FORTASEG</a:t>
            </a:r>
          </a:p>
        </c:rich>
      </c:tx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Hoja1!$C$226:$C$232</c:f>
              <c:strCache>
                <c:ptCount val="7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  <c:pt idx="3">
                  <c:v>OCTUBRE</c:v>
                </c:pt>
                <c:pt idx="4">
                  <c:v>NOVIEMBRE</c:v>
                </c:pt>
                <c:pt idx="5">
                  <c:v>DICIEMBRE</c:v>
                </c:pt>
                <c:pt idx="6">
                  <c:v>TOTAL ANUAL</c:v>
                </c:pt>
              </c:strCache>
            </c:strRef>
          </c:cat>
          <c:val>
            <c:numRef>
              <c:f>Hoja1!$D$226:$D$232</c:f>
              <c:numCache>
                <c:formatCode>General</c:formatCode>
                <c:ptCount val="7"/>
                <c:pt idx="0">
                  <c:v>0</c:v>
                </c:pt>
                <c:pt idx="1">
                  <c:v>128</c:v>
                </c:pt>
                <c:pt idx="2">
                  <c:v>162</c:v>
                </c:pt>
              </c:numCache>
            </c:numRef>
          </c:val>
        </c:ser>
        <c:dLbls>
          <c:showVal val="1"/>
        </c:dLbls>
        <c:gapDepth val="176"/>
        <c:shape val="cylinder"/>
        <c:axId val="92164480"/>
        <c:axId val="92166016"/>
        <c:axId val="0"/>
      </c:bar3DChart>
      <c:catAx>
        <c:axId val="921644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2166016"/>
        <c:crosses val="autoZero"/>
        <c:auto val="1"/>
        <c:lblAlgn val="ctr"/>
        <c:lblOffset val="100"/>
      </c:catAx>
      <c:valAx>
        <c:axId val="9216601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2164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PRONAPRED</a:t>
            </a:r>
          </a:p>
        </c:rich>
      </c:tx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Hoja1!$C$226:$C$232</c:f>
              <c:strCache>
                <c:ptCount val="7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  <c:pt idx="3">
                  <c:v>OCTUBRE</c:v>
                </c:pt>
                <c:pt idx="4">
                  <c:v>NOVIEMBRE</c:v>
                </c:pt>
                <c:pt idx="5">
                  <c:v>DICIEMBRE</c:v>
                </c:pt>
                <c:pt idx="6">
                  <c:v>TOTAL ANUAL</c:v>
                </c:pt>
              </c:strCache>
            </c:strRef>
          </c:cat>
          <c:val>
            <c:numRef>
              <c:f>Hoja1!$D$226:$D$232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47</c:v>
                </c:pt>
              </c:numCache>
            </c:numRef>
          </c:val>
        </c:ser>
        <c:dLbls>
          <c:showVal val="1"/>
        </c:dLbls>
        <c:gapDepth val="176"/>
        <c:shape val="cylinder"/>
        <c:axId val="93325568"/>
        <c:axId val="93347840"/>
        <c:axId val="0"/>
      </c:bar3DChart>
      <c:catAx>
        <c:axId val="933255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3347840"/>
        <c:crosses val="autoZero"/>
        <c:auto val="1"/>
        <c:lblAlgn val="ctr"/>
        <c:lblOffset val="100"/>
      </c:catAx>
      <c:valAx>
        <c:axId val="9334784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3325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57391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45907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99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97599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99862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49312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56351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2581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8417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8579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05/10/2018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2167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05/10/2018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1044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05/10/2018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13176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05/10/2018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5660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05/10/2018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564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05/10/2018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7022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BD5A3-1185-43E3-99F0-9E0FCAC51D46}" type="datetimeFigureOut">
              <a:rPr lang="es-MX" smtClean="0"/>
              <a:pPr/>
              <a:t>05/10/2018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89219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03512" y="1052736"/>
            <a:ext cx="7340352" cy="2334121"/>
          </a:xfrm>
        </p:spPr>
        <p:txBody>
          <a:bodyPr/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Social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Fracc.IV</a:t>
            </a:r>
            <a:r>
              <a:rPr lang="es-MX" sz="8000" dirty="0" smtClean="0">
                <a:solidFill>
                  <a:schemeClr val="tx1"/>
                </a:solidFill>
              </a:rPr>
              <a:t>, V, VI,VII,XVI-A,XX,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XXXI,XXXIX-A,LIII-A,LIII-B,LIII-C,LII-D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2018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40662453"/>
              </p:ext>
            </p:extLst>
          </p:nvPr>
        </p:nvGraphicFramePr>
        <p:xfrm>
          <a:off x="407368" y="476672"/>
          <a:ext cx="878497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75745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15756" y="284294"/>
            <a:ext cx="8596668" cy="1984130"/>
          </a:xfrm>
        </p:spPr>
        <p:txBody>
          <a:bodyPr>
            <a:normAutofit/>
          </a:bodyPr>
          <a:lstStyle/>
          <a:p>
            <a:pPr algn="ctr"/>
            <a:r>
              <a:rPr lang="es-MX" sz="4800" dirty="0" smtClean="0">
                <a:solidFill>
                  <a:srgbClr val="92D050"/>
                </a:solidFill>
              </a:rPr>
              <a:t>Talleres para padres</a:t>
            </a:r>
            <a:endParaRPr lang="es-MX" sz="4800" dirty="0">
              <a:solidFill>
                <a:srgbClr val="92D05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58304" y="1613993"/>
            <a:ext cx="4101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Sensibilizar al padre de familia sobre las situaciones que pueden pasar en casa o en el plantel educativo.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199846" y="1645406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Mejorar el ámbito familiar</a:t>
            </a:r>
            <a:r>
              <a:rPr lang="es-MX" dirty="0"/>
              <a:t>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47528" y="4077072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Impartir platicas preventivas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teórico-practicas para  padres y madres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familia, sobre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importancia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su participación y corresponsabilidad en el aprendizaje de sus hijos.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29708473"/>
              </p:ext>
            </p:extLst>
          </p:nvPr>
        </p:nvGraphicFramePr>
        <p:xfrm>
          <a:off x="479376" y="476672"/>
          <a:ext cx="892899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18856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9456" y="461908"/>
            <a:ext cx="9100724" cy="2247012"/>
          </a:xfrm>
        </p:spPr>
        <p:txBody>
          <a:bodyPr>
            <a:normAutofit/>
          </a:bodyPr>
          <a:lstStyle/>
          <a:p>
            <a:r>
              <a:rPr lang="es-MX" sz="4800" b="1" dirty="0" smtClean="0">
                <a:solidFill>
                  <a:srgbClr val="92D050"/>
                </a:solidFill>
              </a:rPr>
              <a:t>Eventos de Prevención</a:t>
            </a:r>
            <a:endParaRPr lang="es-MX" sz="4800" b="1" dirty="0">
              <a:solidFill>
                <a:srgbClr val="92D05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55440" y="1902092"/>
            <a:ext cx="4392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Generar una estrategia de comunicación para prevenir la violencia contra las mujeres.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749818" y="1951633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Prevenir la violencia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familiar y/o de genero.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847528" y="4268980"/>
            <a:ext cx="64225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Fomentar la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prevención de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violencia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familiar y/o de genero, brindando la información necesaria para su detección, prevención y erradicación, a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través de dinámicas para la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comunidad.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95400" y="62068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MX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Encuentro infantil y futbol.</a:t>
            </a:r>
            <a:endParaRPr lang="es-MX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55440" y="2101920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Objetivo</a:t>
            </a:r>
          </a:p>
          <a:p>
            <a:pPr algn="just"/>
            <a:r>
              <a:rPr lang="es-MX" dirty="0"/>
              <a:t>Fomentar el deporte como actividad preventiva, con el objetivo de </a:t>
            </a:r>
            <a:r>
              <a:rPr lang="es-MX" dirty="0" smtClean="0"/>
              <a:t>canalizar sus </a:t>
            </a:r>
            <a:r>
              <a:rPr lang="es-MX" dirty="0"/>
              <a:t>emociones, en conjunto con el desarrollo de sus habilidades sociales.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763676" y="2101920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Meta</a:t>
            </a:r>
          </a:p>
          <a:p>
            <a:pPr algn="ctr"/>
            <a:r>
              <a:rPr lang="es-MX" dirty="0"/>
              <a:t>Desarrollar habilidades </a:t>
            </a:r>
            <a:r>
              <a:rPr lang="es-MX" dirty="0" smtClean="0"/>
              <a:t>sociales en los jóvenes.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2279576" y="4509121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Descripción</a:t>
            </a:r>
          </a:p>
          <a:p>
            <a:pPr algn="just"/>
            <a:r>
              <a:rPr lang="es-MX" dirty="0"/>
              <a:t>Fomentar el deporte  y la sana convivencia en los niños y jóvenes a través de torneos.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CAIPA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055440" y="1861050"/>
            <a:ext cx="45365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Proporcionar una atención integral, conformada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por trabajo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social,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psicología,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atención médica y seguimiento de orientación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vocacional para el adolescente y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padres de familia.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55747" y="1916788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Atención integral para adolescentes.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271464" y="3884997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brinda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ayuda a los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adolescentes para desarrollar de manera plena cada una de sus habilidades y capacidades; y junto con sus padres o tutores son integrados a actividades de tratamiento terapéutico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Los adolecentes reciben una hora de consulta semanalmente, para dar seguimiento a su tratamiento, durante el tiempo necesario.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Total de beneficiados 2017: 124 pacientes. 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96455517"/>
              </p:ext>
            </p:extLst>
          </p:nvPr>
        </p:nvGraphicFramePr>
        <p:xfrm>
          <a:off x="407368" y="332656"/>
          <a:ext cx="885698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24815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dirty="0" smtClean="0"/>
              <a:t>Campamentos de Verano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199456" y="2167990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Fortalecimiento de habilidades sociales, para niños y adolescentes.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79976" y="2279113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Desarrollar habilidades sociales.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99456" y="4437112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Fomentar la sana convivencia y desarrollar habilidades sociales, en niños y adolescentes a través 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diversos talleres, deportes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y dinámicas.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59439483"/>
              </p:ext>
            </p:extLst>
          </p:nvPr>
        </p:nvGraphicFramePr>
        <p:xfrm>
          <a:off x="407368" y="404664"/>
          <a:ext cx="921702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30235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Ferias de Prevención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631504" y="2090569"/>
            <a:ext cx="3744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Orientar a través de juegos didácticos a los alumnos sobre la prevención de problemáticas actuales.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023992" y="2090569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Informar sobre prevención.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631504" y="4365104"/>
            <a:ext cx="6912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Fomentar la prevención a través de dinámicas, juegos y retos, donde los adolescentes pueden aprender y divertirse al mismo tiempo.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9376" y="609600"/>
            <a:ext cx="8794626" cy="1320800"/>
          </a:xfrm>
        </p:spPr>
        <p:txBody>
          <a:bodyPr/>
          <a:lstStyle/>
          <a:p>
            <a:pPr algn="ctr"/>
            <a:r>
              <a:rPr lang="es-MX" dirty="0" smtClean="0"/>
              <a:t>Programas de Prevención Social del Delito</a:t>
            </a:r>
            <a:br>
              <a:rPr lang="es-MX" dirty="0" smtClean="0"/>
            </a:br>
            <a:r>
              <a:rPr lang="es-MX" dirty="0" smtClean="0"/>
              <a:t>Juárez, N.L.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450928"/>
          </a:xfrm>
        </p:spPr>
        <p:txBody>
          <a:bodyPr>
            <a:normAutofit fontScale="85000" lnSpcReduction="20000"/>
          </a:bodyPr>
          <a:lstStyle/>
          <a:p>
            <a:r>
              <a:rPr lang="es-MX" dirty="0" smtClean="0"/>
              <a:t>D.A.R.E.</a:t>
            </a:r>
          </a:p>
          <a:p>
            <a:r>
              <a:rPr lang="es-MX" dirty="0" smtClean="0"/>
              <a:t>Educación Vial.</a:t>
            </a:r>
          </a:p>
          <a:p>
            <a:r>
              <a:rPr lang="es-MX" dirty="0" smtClean="0"/>
              <a:t>Operación Mochila.</a:t>
            </a:r>
          </a:p>
          <a:p>
            <a:r>
              <a:rPr lang="es-MX" dirty="0" smtClean="0"/>
              <a:t>Platicas Preventivas.</a:t>
            </a:r>
          </a:p>
          <a:p>
            <a:r>
              <a:rPr lang="es-MX" dirty="0" smtClean="0"/>
              <a:t>Talleres para padres de familia.</a:t>
            </a:r>
          </a:p>
          <a:p>
            <a:r>
              <a:rPr lang="es-MX" dirty="0" smtClean="0"/>
              <a:t>Eventos de Prevención del Delito.</a:t>
            </a:r>
          </a:p>
          <a:p>
            <a:r>
              <a:rPr lang="es-MX" dirty="0" smtClean="0"/>
              <a:t>Encuentro Infantil y fut bol para la convocatoria.</a:t>
            </a:r>
          </a:p>
          <a:p>
            <a:r>
              <a:rPr lang="es-MX" dirty="0" smtClean="0"/>
              <a:t>CAIPA.</a:t>
            </a:r>
          </a:p>
          <a:p>
            <a:r>
              <a:rPr lang="es-MX" dirty="0" smtClean="0"/>
              <a:t>Campamentos de verano.</a:t>
            </a:r>
          </a:p>
          <a:p>
            <a:r>
              <a:rPr lang="es-MX" dirty="0" smtClean="0"/>
              <a:t>Feria de Prevención.</a:t>
            </a:r>
          </a:p>
          <a:p>
            <a:r>
              <a:rPr lang="es-MX" dirty="0" smtClean="0"/>
              <a:t>Rescate de espacios públicos.</a:t>
            </a:r>
          </a:p>
          <a:p>
            <a:r>
              <a:rPr lang="es-MX" dirty="0" smtClean="0"/>
              <a:t>FORTASEG 2018.</a:t>
            </a:r>
          </a:p>
          <a:p>
            <a:r>
              <a:rPr lang="es-ES" dirty="0" smtClean="0"/>
              <a:t>PRONAPRED 2018.</a:t>
            </a:r>
            <a:endParaRPr lang="es-MX" dirty="0" smtClean="0"/>
          </a:p>
          <a:p>
            <a:r>
              <a:rPr lang="es-MX" dirty="0" smtClean="0"/>
              <a:t>Limpieza de plazas.</a:t>
            </a:r>
            <a:endParaRPr lang="es-MX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Rescate de espacios públicos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199456" y="2227700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Limpiar y pintar plazas, así como plantar árboles y plantas 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177658" y="2227700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Fomentar la prevención Situacional.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91544" y="4437112"/>
            <a:ext cx="6336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limpieza, reforestación y renovación de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espacios públicos,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fomentando la participación ciudadana y aumentando la seguridad de la comunidad.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FORTASEG 2018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055440" y="1628800"/>
            <a:ext cx="453650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Promover y orientar el desarrollo armónico de los jóvenes a través de una estrategia integral que fortalezca y promueva su papel como agentes de cambio social en su comunidad y ayude a prevenir situaciones de violencia y delincuencia.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Promover la participación y organización de las mujeres a través de la conformación de redes comunitarias que fomenten la solidaridad y seguridad ciudadana, para prevenir la violencia de genero.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700341" y="1630681"/>
            <a:ext cx="38164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Prevenir situaciones de delincuencia.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Conformar una red comunitaria entre mujeres para el apoyo mutuo.</a:t>
            </a:r>
          </a:p>
          <a:p>
            <a:pPr algn="just"/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75520" y="5013176"/>
            <a:ext cx="72728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 programa se lleva a cabo en colonias con problemas relacionados a la violencia de genero y en colonias donde surgen problemas entre jóvenes de pandillas o con algún conflicto con la ley, quienes reciben cursos y talleres. 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33277582"/>
              </p:ext>
            </p:extLst>
          </p:nvPr>
        </p:nvGraphicFramePr>
        <p:xfrm>
          <a:off x="479376" y="476672"/>
          <a:ext cx="907300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97212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PRONAPRED 2018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Objetivo:</a:t>
            </a:r>
          </a:p>
          <a:p>
            <a:pPr marL="0" indent="0" algn="just">
              <a:buNone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Atender los factores de riesgo, de protección vinculados a la violencia y la delincuencia, para a su vez mejorar la seguridad pública mediante: Competencias ciudadanas para la prevención social y La prevención de las violencias y la delincuencia.</a:t>
            </a:r>
          </a:p>
          <a:p>
            <a:pPr algn="ctr">
              <a:buNone/>
            </a:pP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Descripción:</a:t>
            </a:r>
          </a:p>
          <a:p>
            <a:pPr marL="0" indent="0" algn="just">
              <a:buNone/>
            </a:pP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El programa consiste en la implementación de estrategias de prevención social que atienden los problemas desde la raíz. Actúa de forma complementaria con las estrategias de contención y control, ejercidas por el estado e incorpora la participación activa y decidida de todos los actores de nuestra sociedad en su diseño, implementación y evaluación adoptando así un enfoque integral de seguridad ciudadana.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666286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92544921"/>
              </p:ext>
            </p:extLst>
          </p:nvPr>
        </p:nvGraphicFramePr>
        <p:xfrm>
          <a:off x="479376" y="260648"/>
          <a:ext cx="914501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365011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Limpieza de plazas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415480" y="2072752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Restaurar plazas con la finalidad de crear sentido de pertenencia con los vecinos.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057971" y="2072751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Tener mas espacios limpios, seguros y libres de violencia.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91544" y="3717032"/>
            <a:ext cx="5472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Realizar limpieza, reforestación y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restauración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plazas, fomentando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participación ciudadana y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disminuyendo puntos de riesgo para la comunidad.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/>
          </a:p>
          <a:p>
            <a:pPr algn="ctr"/>
            <a:r>
              <a:rPr lang="es-MX" dirty="0" smtClean="0"/>
              <a:t> </a:t>
            </a:r>
          </a:p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40822899"/>
              </p:ext>
            </p:extLst>
          </p:nvPr>
        </p:nvGraphicFramePr>
        <p:xfrm>
          <a:off x="407368" y="332656"/>
          <a:ext cx="936104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569876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INFORMACION GENERAL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Todos servicios y programas proporcionados por Prevención Social del Delito son gratuitos. </a:t>
            </a:r>
          </a:p>
          <a:p>
            <a:r>
              <a:rPr lang="es-MX" dirty="0" smtClean="0"/>
              <a:t>Los servicios pueden ser solicitados mediante oficio o directamente en el departamento.</a:t>
            </a:r>
          </a:p>
          <a:p>
            <a:r>
              <a:rPr lang="es-MX" dirty="0" smtClean="0"/>
              <a:t>Prevención Social del Delito se localiza dentro de las instalaciones de la Secretaría de Seguridad Pública Vialidad y Tránsito de Juárez, N.L.  </a:t>
            </a:r>
          </a:p>
          <a:p>
            <a:r>
              <a:rPr lang="es-MX" dirty="0" smtClean="0"/>
              <a:t>Las rutas </a:t>
            </a:r>
            <a:r>
              <a:rPr lang="es-MX" dirty="0"/>
              <a:t>223 Las </a:t>
            </a:r>
            <a:r>
              <a:rPr lang="es-MX" dirty="0" smtClean="0"/>
              <a:t>Torres, </a:t>
            </a:r>
            <a:r>
              <a:rPr lang="es-MX" dirty="0"/>
              <a:t>223 Los Huertos, </a:t>
            </a:r>
            <a:r>
              <a:rPr lang="es-MX" dirty="0" smtClean="0"/>
              <a:t>190 y 150 te llevan.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588880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MEDIOS 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r>
              <a:rPr lang="es-MX" sz="2800" dirty="0" smtClean="0"/>
              <a:t>Ext: 121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xmlns="" val="330872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b="1" dirty="0" smtClean="0">
                <a:solidFill>
                  <a:srgbClr val="92D050"/>
                </a:solidFill>
              </a:rPr>
              <a:t>    D.A.R.E</a:t>
            </a:r>
            <a:endParaRPr lang="es-MX" sz="4800" b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77334" y="1695296"/>
            <a:ext cx="405051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Prevenir el uso de las drogas, reforzando los valores, así como proporcionar las herramientas necesarias para una mayor asertividad. </a:t>
            </a:r>
          </a:p>
          <a:p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5930455" y="1715009"/>
            <a:ext cx="37444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Prevenir el consumo de drogas en adolescentes 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847528" y="4375074"/>
            <a:ext cx="71287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Dirigido a nivel preescolar y primaria, para concientizar sobre los riesgos, efectos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físicos, emocionales, sociales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 legales de las sustancias toxicas. 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56897093"/>
              </p:ext>
            </p:extLst>
          </p:nvPr>
        </p:nvGraphicFramePr>
        <p:xfrm>
          <a:off x="335360" y="260648"/>
          <a:ext cx="892899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1800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99656" y="604901"/>
            <a:ext cx="6130330" cy="1320800"/>
          </a:xfrm>
        </p:spPr>
        <p:txBody>
          <a:bodyPr>
            <a:normAutofit/>
          </a:bodyPr>
          <a:lstStyle/>
          <a:p>
            <a:r>
              <a:rPr lang="es-MX" sz="48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Educación Vial</a:t>
            </a:r>
            <a:endParaRPr lang="es-MX" sz="48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21074" y="1700809"/>
            <a:ext cx="43828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Basado en la enseñanza de hábitos y prácticas que tienen como finalidad, la protección y cuidado de los transeúntes.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07968" y="1743119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Inculcar cultura vial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921074" y="4077072"/>
            <a:ext cx="77672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just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Dirigido a nivel preescolar, basado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en la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enseñanza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hábitos, practicas y costumbres que tienen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como finalidad la protección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cuidado de los transeúntes, así como la difusión de la cultura vial.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19723725"/>
              </p:ext>
            </p:extLst>
          </p:nvPr>
        </p:nvGraphicFramePr>
        <p:xfrm>
          <a:off x="335360" y="332656"/>
          <a:ext cx="9073008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93776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Operación Mochila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559496" y="1826015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Involucrar a los padres de familia en salvaguardar la seguridad de los alumnos, con la finalidad de que no porten objetos con los que pueda lesionar o lesionarse, que estén prohibidos dentro del plantel educativo.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51984" y="1826015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Mejorar el ámbito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escolar en materia de seguridad.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59496" y="4716202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Dirigido a nivel primaria, secundaria y universidad con el fin de involucrar a los padres de familia en salvaguardar la seguridad de los jóvenes y detectar entre sus pertenencias objetos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que puedan ser utilizados para causar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daño, estén prohibidos dentro del plantel 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atenten contra la salud física o moral de la comunidad escolar.</a:t>
            </a:r>
          </a:p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786793"/>
              </p:ext>
            </p:extLst>
          </p:nvPr>
        </p:nvGraphicFramePr>
        <p:xfrm>
          <a:off x="407368" y="404664"/>
          <a:ext cx="914501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28232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Conferencias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271464" y="1897942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Informar al alumnado como prevenir las problemáticas actuales que se presentan en la vida cotidiana.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07968" y="189794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Desarrollar habilidades para la toma de decisiones 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19536" y="4437112"/>
            <a:ext cx="6336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Impartir platicas preventivas teórico-practicas en todos los niveles educativos, sobre temas actuales y de interés para la comunidad.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625</TotalTime>
  <Words>1189</Words>
  <Application>Microsoft Office PowerPoint</Application>
  <PresentationFormat>Personalizado</PresentationFormat>
  <Paragraphs>200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Faceta</vt:lpstr>
      <vt:lpstr>    Prevención Social del Delito, Juárez, N.L.</vt:lpstr>
      <vt:lpstr>Programas de Prevención Social del Delito Juárez, N.L. </vt:lpstr>
      <vt:lpstr>    D.A.R.E</vt:lpstr>
      <vt:lpstr>Diapositiva 4</vt:lpstr>
      <vt:lpstr>Educación Vial</vt:lpstr>
      <vt:lpstr>Diapositiva 6</vt:lpstr>
      <vt:lpstr>Operación Mochila</vt:lpstr>
      <vt:lpstr>Diapositiva 8</vt:lpstr>
      <vt:lpstr>Conferencias</vt:lpstr>
      <vt:lpstr>Diapositiva 10</vt:lpstr>
      <vt:lpstr>Talleres para padres</vt:lpstr>
      <vt:lpstr>Diapositiva 12</vt:lpstr>
      <vt:lpstr>Eventos de Prevención</vt:lpstr>
      <vt:lpstr>Encuentro infantil y futbol.</vt:lpstr>
      <vt:lpstr>CAIPA</vt:lpstr>
      <vt:lpstr>Diapositiva 16</vt:lpstr>
      <vt:lpstr>Campamentos de Verano</vt:lpstr>
      <vt:lpstr>Diapositiva 18</vt:lpstr>
      <vt:lpstr>Ferias de Prevención</vt:lpstr>
      <vt:lpstr>Rescate de espacios públicos</vt:lpstr>
      <vt:lpstr>FORTASEG 2018</vt:lpstr>
      <vt:lpstr>Diapositiva 22</vt:lpstr>
      <vt:lpstr>PRONAPRED 2018</vt:lpstr>
      <vt:lpstr>Diapositiva 24</vt:lpstr>
      <vt:lpstr>Limpieza de plazas</vt:lpstr>
      <vt:lpstr>Diapositiva 26</vt:lpstr>
      <vt:lpstr>INFORMACION GENERAL</vt:lpstr>
      <vt:lpstr>MEDIOS DE CONTACTO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Prevención Social del Delito Juárez N.L.</dc:title>
  <dc:creator>prevencion</dc:creator>
  <cp:lastModifiedBy>luis michel</cp:lastModifiedBy>
  <cp:revision>79</cp:revision>
  <dcterms:created xsi:type="dcterms:W3CDTF">2018-06-16T14:53:08Z</dcterms:created>
  <dcterms:modified xsi:type="dcterms:W3CDTF">2018-10-05T17:23:30Z</dcterms:modified>
</cp:coreProperties>
</file>